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2" r:id="rId5"/>
    <p:sldId id="265" r:id="rId6"/>
    <p:sldId id="259" r:id="rId7"/>
    <p:sldId id="260" r:id="rId8"/>
    <p:sldId id="263" r:id="rId9"/>
    <p:sldId id="261" r:id="rId10"/>
    <p:sldId id="266" r:id="rId11"/>
    <p:sldId id="264"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BF5FB7-344B-4B18-9210-3CBE2B63DC0A}"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1FFA61-0D4C-4750-96D0-DAF007AA19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926DDE-D0FE-444A-9010-D71A3E96D231}" type="datetime1">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E11185-CBCB-4A21-AF59-85043FB68B7B}" type="datetime1">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5E37E-4804-475F-9277-0A3E11343C7A}" type="datetime1">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5574A-5306-4B91-8B34-80BB843396DB}" type="datetime1">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92F7B-AB31-44EC-8F5C-A11930537B3C}" type="datetime1">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295AB-7BC7-4111-BFEE-27D729AFFD1A}" type="datetime1">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C93E10-F0E9-48CA-8E36-2B98F5A303CA}" type="datetime1">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015079-ABAC-443F-99EF-D988893B51F6}" type="datetime1">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0A9AB-D1E4-4C60-9FBD-75E812CA12FB}" type="datetime1">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BA0C1-8B06-4068-8979-F7F090107817}" type="datetime1">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5F394A-0D24-4564-9656-DC7AA5E092F0}" type="datetime1">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38B8A-F04C-468F-B8B3-A46DF9F3705C}" type="datetime1">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772400" cy="1470025"/>
          </a:xfrm>
        </p:spPr>
        <p:txBody>
          <a:bodyPr>
            <a:normAutofit/>
          </a:bodyPr>
          <a:lstStyle/>
          <a:p>
            <a:r>
              <a:rPr lang="en-US" sz="3600" b="1" dirty="0" smtClean="0">
                <a:latin typeface="Lucida Sans Unicode" pitchFamily="34" charset="0"/>
                <a:cs typeface="Lucida Sans Unicode" pitchFamily="34" charset="0"/>
              </a:rPr>
              <a:t>Psychosocial issues among migrants during </a:t>
            </a:r>
            <a:r>
              <a:rPr lang="en-US" sz="3600" b="1" dirty="0" err="1" smtClean="0">
                <a:latin typeface="Lucida Sans Unicode" pitchFamily="34" charset="0"/>
                <a:cs typeface="Lucida Sans Unicode" pitchFamily="34" charset="0"/>
              </a:rPr>
              <a:t>Covid</a:t>
            </a:r>
            <a:r>
              <a:rPr lang="en-US" sz="3600" b="1" dirty="0" smtClean="0">
                <a:latin typeface="Lucida Sans Unicode" pitchFamily="34" charset="0"/>
                <a:cs typeface="Lucida Sans Unicode" pitchFamily="34" charset="0"/>
              </a:rPr>
              <a:t>-19 </a:t>
            </a:r>
            <a:endParaRPr lang="en-US" sz="3600" b="1" dirty="0">
              <a:latin typeface="Lucida Sans Unicode" pitchFamily="34" charset="0"/>
              <a:cs typeface="Lucida Sans Unicode" pitchFamily="34" charset="0"/>
            </a:endParaRPr>
          </a:p>
        </p:txBody>
      </p:sp>
      <p:pic>
        <p:nvPicPr>
          <p:cNvPr id="1026" name="Picture 2" descr="C:\Users\AJAPA\Desktop\images.jpg"/>
          <p:cNvPicPr>
            <a:picLocks noChangeAspect="1" noChangeArrowheads="1"/>
          </p:cNvPicPr>
          <p:nvPr/>
        </p:nvPicPr>
        <p:blipFill>
          <a:blip r:embed="rId2"/>
          <a:srcRect/>
          <a:stretch>
            <a:fillRect/>
          </a:stretch>
        </p:blipFill>
        <p:spPr bwMode="auto">
          <a:xfrm>
            <a:off x="381000" y="3124200"/>
            <a:ext cx="4191000" cy="3276600"/>
          </a:xfrm>
          <a:prstGeom prst="rect">
            <a:avLst/>
          </a:prstGeom>
          <a:noFill/>
        </p:spPr>
      </p:pic>
      <p:pic>
        <p:nvPicPr>
          <p:cNvPr id="1027" name="Picture 3" descr="C:\Users\AJAPA\Desktop\download.jpg"/>
          <p:cNvPicPr>
            <a:picLocks noChangeAspect="1" noChangeArrowheads="1"/>
          </p:cNvPicPr>
          <p:nvPr/>
        </p:nvPicPr>
        <p:blipFill>
          <a:blip r:embed="rId3"/>
          <a:srcRect/>
          <a:stretch>
            <a:fillRect/>
          </a:stretch>
        </p:blipFill>
        <p:spPr bwMode="auto">
          <a:xfrm>
            <a:off x="4572000" y="3124200"/>
            <a:ext cx="4343400" cy="32766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Subtitle 2"/>
          <p:cNvSpPr>
            <a:spLocks noGrp="1"/>
          </p:cNvSpPr>
          <p:nvPr>
            <p:ph type="subTitle" idx="1"/>
          </p:nvPr>
        </p:nvSpPr>
        <p:spPr>
          <a:xfrm>
            <a:off x="914400" y="2057400"/>
            <a:ext cx="7467600" cy="1752600"/>
          </a:xfrm>
        </p:spPr>
        <p:txBody>
          <a:bodyPr>
            <a:noAutofit/>
          </a:bodyPr>
          <a:lstStyle/>
          <a:p>
            <a:r>
              <a:rPr lang="en-US" sz="2800" b="1" dirty="0" smtClean="0">
                <a:solidFill>
                  <a:schemeClr val="tx1"/>
                </a:solidFill>
                <a:latin typeface="Arial" pitchFamily="34" charset="0"/>
                <a:ea typeface="Arial Unicode MS" pitchFamily="34" charset="-128"/>
                <a:cs typeface="Arial" pitchFamily="34" charset="0"/>
              </a:rPr>
              <a:t>State Institute of Health &amp; Family Welfare</a:t>
            </a:r>
          </a:p>
          <a:p>
            <a:r>
              <a:rPr lang="en-US" sz="2800" b="1" dirty="0" smtClean="0">
                <a:solidFill>
                  <a:schemeClr val="tx1"/>
                </a:solidFill>
                <a:latin typeface="Arial" pitchFamily="34" charset="0"/>
                <a:ea typeface="Arial Unicode MS" pitchFamily="34" charset="-128"/>
                <a:cs typeface="Arial" pitchFamily="34" charset="0"/>
              </a:rPr>
              <a:t>Rajasthan</a:t>
            </a:r>
            <a:endParaRPr lang="en-US" sz="2800" b="1" dirty="0">
              <a:solidFill>
                <a:schemeClr val="tx1"/>
              </a:solidFill>
              <a:latin typeface="Arial" pitchFamily="34" charset="0"/>
              <a:ea typeface="Arial Unicode MS" pitchFamily="34" charset="-128"/>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6019800"/>
          </a:xfrm>
        </p:spPr>
        <p:txBody>
          <a:bodyPr>
            <a:normAutofit/>
          </a:bodyPr>
          <a:lstStyle/>
          <a:p>
            <a:pPr algn="just">
              <a:lnSpc>
                <a:spcPct val="150000"/>
              </a:lnSpc>
            </a:pPr>
            <a:r>
              <a:rPr lang="en-US" sz="2800" dirty="0" smtClean="0">
                <a:latin typeface="Arial" pitchFamily="34" charset="0"/>
                <a:cs typeface="Arial" pitchFamily="34" charset="0"/>
              </a:rPr>
              <a:t>Remind them that they have made their place with their own efforts, acquired the trust of their employer, sent remittances to their families and therefore deserve all respect.</a:t>
            </a:r>
          </a:p>
          <a:p>
            <a:pPr algn="just">
              <a:lnSpc>
                <a:spcPct val="150000"/>
              </a:lnSpc>
            </a:pPr>
            <a:r>
              <a:rPr lang="en-US" sz="2800" dirty="0" smtClean="0">
                <a:latin typeface="Arial" pitchFamily="34" charset="0"/>
                <a:cs typeface="Arial" pitchFamily="34" charset="0"/>
              </a:rPr>
              <a:t> Reassure that even if their employer fails them, local administration and charitable institutions would extend all possible help.</a:t>
            </a:r>
          </a:p>
          <a:p>
            <a:endParaRPr lang="en-US" dirty="0"/>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229600" cy="5821363"/>
          </a:xfrm>
        </p:spPr>
        <p:txBody>
          <a:bodyPr>
            <a:normAutofit/>
          </a:bodyPr>
          <a:lstStyle/>
          <a:p>
            <a:pPr algn="just"/>
            <a:r>
              <a:rPr lang="en-US" sz="2800" dirty="0" smtClean="0"/>
              <a:t> </a:t>
            </a:r>
            <a:r>
              <a:rPr lang="en-US" sz="2800" dirty="0" smtClean="0">
                <a:latin typeface="Arial" pitchFamily="34" charset="0"/>
                <a:cs typeface="Arial" pitchFamily="34" charset="0"/>
              </a:rPr>
              <a:t>Out of desperation, many may react in a manner which may appear insulting.</a:t>
            </a:r>
          </a:p>
          <a:p>
            <a:pPr algn="just"/>
            <a:r>
              <a:rPr lang="en-US" sz="2800" dirty="0" smtClean="0">
                <a:latin typeface="Arial" pitchFamily="34" charset="0"/>
                <a:cs typeface="Arial" pitchFamily="34" charset="0"/>
              </a:rPr>
              <a:t>Try to understand their issues and be patient.</a:t>
            </a:r>
          </a:p>
          <a:p>
            <a:pPr algn="just"/>
            <a:r>
              <a:rPr lang="en-US" sz="2800" dirty="0" smtClean="0">
                <a:latin typeface="Arial" pitchFamily="34" charset="0"/>
                <a:cs typeface="Arial" pitchFamily="34" charset="0"/>
              </a:rPr>
              <a:t> If somebody is afraid of getting affected, tell them that the condition is curable, and that most recover from it.</a:t>
            </a:r>
          </a:p>
          <a:p>
            <a:pPr algn="just"/>
            <a:r>
              <a:rPr lang="en-US" sz="2800" dirty="0" smtClean="0">
                <a:latin typeface="Arial" pitchFamily="34" charset="0"/>
                <a:cs typeface="Arial" pitchFamily="34" charset="0"/>
              </a:rPr>
              <a:t>Remind them that it is safer for their families if they themselves stay away from them.</a:t>
            </a:r>
          </a:p>
          <a:p>
            <a:pPr algn="just"/>
            <a:r>
              <a:rPr lang="en-US" sz="2800" dirty="0" smtClean="0">
                <a:latin typeface="Arial" pitchFamily="34" charset="0"/>
                <a:cs typeface="Arial" pitchFamily="34" charset="0"/>
              </a:rPr>
              <a:t> Instead of reflecting any mercy, seek their support in the spirit of winning over  the situation together.</a:t>
            </a:r>
          </a:p>
          <a:p>
            <a:endParaRPr lang="en-US" sz="2400" dirty="0"/>
          </a:p>
        </p:txBody>
      </p:sp>
      <p:pic>
        <p:nvPicPr>
          <p:cNvPr id="22530" name="Picture 2" descr="C:\Users\AJAPA\Desktop\139023-nikhclfcox-1585308116.jpg"/>
          <p:cNvPicPr>
            <a:picLocks noChangeAspect="1" noChangeArrowheads="1"/>
          </p:cNvPicPr>
          <p:nvPr/>
        </p:nvPicPr>
        <p:blipFill>
          <a:blip r:embed="rId2"/>
          <a:srcRect/>
          <a:stretch>
            <a:fillRect/>
          </a:stretch>
        </p:blipFill>
        <p:spPr bwMode="auto">
          <a:xfrm>
            <a:off x="381000" y="5105400"/>
            <a:ext cx="7772400" cy="1524000"/>
          </a:xfrm>
          <a:prstGeom prst="rect">
            <a:avLst/>
          </a:prstGeom>
          <a:noFill/>
        </p:spPr>
      </p:pic>
      <p:pic>
        <p:nvPicPr>
          <p:cNvPr id="4" name="Picture 3"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76400"/>
          </a:xfrm>
        </p:spPr>
        <p:txBody>
          <a:bodyPr>
            <a:normAutofit/>
          </a:bodyPr>
          <a:lstStyle/>
          <a:p>
            <a:pPr algn="ctr">
              <a:buNone/>
            </a:pPr>
            <a:r>
              <a:rPr lang="en-GB" sz="6000" b="1" dirty="0" smtClean="0">
                <a:latin typeface="Arial" pitchFamily="34" charset="0"/>
                <a:cs typeface="Arial" pitchFamily="34" charset="0"/>
              </a:rPr>
              <a:t>Thanks </a:t>
            </a:r>
            <a:endParaRPr lang="en-US" sz="6000" b="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381000"/>
            <a:ext cx="7696200" cy="6248400"/>
          </a:xfrm>
        </p:spPr>
        <p:txBody>
          <a:bodyPr>
            <a:normAutofit fontScale="92500" lnSpcReduction="20000"/>
          </a:bodyPr>
          <a:lstStyle/>
          <a:p>
            <a:pPr algn="just"/>
            <a:r>
              <a:rPr lang="en-US" sz="2800" dirty="0" smtClean="0">
                <a:latin typeface="Arial" pitchFamily="34" charset="0"/>
                <a:cs typeface="Arial" pitchFamily="34" charset="0"/>
              </a:rPr>
              <a:t>Migrants are less familiar in their new environment in which they temporarily live. </a:t>
            </a:r>
          </a:p>
          <a:p>
            <a:pPr algn="just"/>
            <a:r>
              <a:rPr lang="en-US" sz="2800" dirty="0" smtClean="0">
                <a:latin typeface="Arial" pitchFamily="34" charset="0"/>
                <a:cs typeface="Arial" pitchFamily="34" charset="0"/>
              </a:rPr>
              <a:t>They are prone to various</a:t>
            </a:r>
            <a:r>
              <a:rPr lang="en-US" dirty="0" smtClean="0"/>
              <a:t>-</a:t>
            </a:r>
          </a:p>
          <a:p>
            <a:pPr lvl="1" algn="just"/>
            <a:r>
              <a:rPr lang="en-US" dirty="0" smtClean="0"/>
              <a:t> </a:t>
            </a:r>
            <a:r>
              <a:rPr lang="en-US" dirty="0" smtClean="0">
                <a:latin typeface="Arial" pitchFamily="34" charset="0"/>
                <a:cs typeface="Arial" pitchFamily="34" charset="0"/>
              </a:rPr>
              <a:t>Social, </a:t>
            </a:r>
          </a:p>
          <a:p>
            <a:pPr lvl="1" algn="just"/>
            <a:r>
              <a:rPr lang="en-US" dirty="0" smtClean="0">
                <a:latin typeface="Arial" pitchFamily="34" charset="0"/>
                <a:cs typeface="Arial" pitchFamily="34" charset="0"/>
              </a:rPr>
              <a:t>Psychological and </a:t>
            </a:r>
          </a:p>
          <a:p>
            <a:pPr lvl="1" algn="just"/>
            <a:r>
              <a:rPr lang="en-US" dirty="0" smtClean="0">
                <a:latin typeface="Arial" pitchFamily="34" charset="0"/>
                <a:cs typeface="Arial" pitchFamily="34" charset="0"/>
              </a:rPr>
              <a:t>Emotional trauma </a:t>
            </a:r>
          </a:p>
          <a:p>
            <a:pPr algn="just"/>
            <a:r>
              <a:rPr lang="en-US" sz="2800" dirty="0" smtClean="0">
                <a:latin typeface="Arial" pitchFamily="34" charset="0"/>
                <a:cs typeface="Arial" pitchFamily="34" charset="0"/>
              </a:rPr>
              <a:t>In such situations, emanating from fear of neglect by the local community and concerns about wellbeing and safety of their families waiting in their native places. </a:t>
            </a:r>
          </a:p>
          <a:p>
            <a:pPr algn="just"/>
            <a:r>
              <a:rPr lang="en-US" sz="2800" dirty="0" smtClean="0">
                <a:latin typeface="Arial" pitchFamily="34" charset="0"/>
                <a:cs typeface="Arial" pitchFamily="34" charset="0"/>
              </a:rPr>
              <a:t>Migrants are forced to leave their native places in search of better opportunities and earnings, sometime leaving behind their families.</a:t>
            </a:r>
          </a:p>
          <a:p>
            <a:pPr algn="just"/>
            <a:r>
              <a:rPr lang="en-US" sz="2800" dirty="0" smtClean="0">
                <a:latin typeface="Arial" pitchFamily="34" charset="0"/>
                <a:cs typeface="Arial" pitchFamily="34" charset="0"/>
              </a:rPr>
              <a:t> In many instances, the families in native places depend partially or entirely on the money sent by the migrant earning members of the family.</a:t>
            </a:r>
            <a:endParaRPr lang="en-US" dirty="0" smtClean="0">
              <a:latin typeface="Arial" pitchFamily="34" charset="0"/>
              <a:cs typeface="Arial" pitchFamily="34" charset="0"/>
            </a:endParaRPr>
          </a:p>
          <a:p>
            <a:pPr algn="just"/>
            <a:endParaRPr lang="en-US" dirty="0"/>
          </a:p>
        </p:txBody>
      </p:sp>
      <p:sp>
        <p:nvSpPr>
          <p:cNvPr id="7170" name="AutoShape 2" descr="C:\Users\AJAPA\Desktop\0589tmqs_coronavirus-lockdown-migrants-ndtv-_625x300_02_April_2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171" name="Picture 3" descr="C:\Users\AJAPA\Desktop\Migrants-Indian-Workers.jpg"/>
          <p:cNvPicPr>
            <a:picLocks noChangeAspect="1" noChangeArrowheads="1"/>
          </p:cNvPicPr>
          <p:nvPr/>
        </p:nvPicPr>
        <p:blipFill>
          <a:blip r:embed="rId3"/>
          <a:srcRect/>
          <a:stretch>
            <a:fillRect/>
          </a:stretch>
        </p:blipFill>
        <p:spPr bwMode="auto">
          <a:xfrm>
            <a:off x="5334000" y="1066800"/>
            <a:ext cx="2590800" cy="1680519"/>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229600" cy="5867400"/>
          </a:xfrm>
        </p:spPr>
        <p:txBody>
          <a:bodyPr>
            <a:normAutofit lnSpcReduction="10000"/>
          </a:bodyPr>
          <a:lstStyle/>
          <a:p>
            <a:pPr algn="just"/>
            <a:r>
              <a:rPr lang="en-US" sz="2800" dirty="0" smtClean="0">
                <a:latin typeface="Arial" pitchFamily="34" charset="0"/>
                <a:cs typeface="Arial" pitchFamily="34" charset="0"/>
              </a:rPr>
              <a:t>To prevent the spread of the disease and maintain social distancing scores of migrant workers tend to move back to their native places. </a:t>
            </a:r>
          </a:p>
          <a:p>
            <a:pPr algn="just"/>
            <a:r>
              <a:rPr lang="en-US" sz="2800" dirty="0" smtClean="0">
                <a:latin typeface="Arial" pitchFamily="34" charset="0"/>
                <a:cs typeface="Arial" pitchFamily="34" charset="0"/>
              </a:rPr>
              <a:t>Many migrant workers used all possible means to reach their destinations. </a:t>
            </a:r>
          </a:p>
          <a:p>
            <a:pPr algn="just"/>
            <a:r>
              <a:rPr lang="en-US" sz="2800" dirty="0" smtClean="0">
                <a:latin typeface="Arial" pitchFamily="34" charset="0"/>
                <a:cs typeface="Arial" pitchFamily="34" charset="0"/>
              </a:rPr>
              <a:t>Many of them are however stuck at borders, including state, district and at national border areas. </a:t>
            </a:r>
          </a:p>
          <a:p>
            <a:pPr algn="just"/>
            <a:r>
              <a:rPr lang="en-US" sz="2800" dirty="0" smtClean="0">
                <a:latin typeface="Arial" pitchFamily="34" charset="0"/>
                <a:cs typeface="Arial" pitchFamily="34" charset="0"/>
              </a:rPr>
              <a:t>These are the most marginalized sections of the society who are dependent on daily wages for their living, and in times of such distress need sympathy and understanding of the society.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pic>
        <p:nvPicPr>
          <p:cNvPr id="6" name="Picture 5"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229600" cy="944562"/>
          </a:xfrm>
        </p:spPr>
        <p:txBody>
          <a:bodyPr>
            <a:normAutofit fontScale="90000"/>
          </a:bodyPr>
          <a:lstStyle/>
          <a:p>
            <a:r>
              <a:rPr lang="en-US" b="1" dirty="0" smtClean="0"/>
              <a:t/>
            </a:r>
            <a:br>
              <a:rPr lang="en-US" b="1" dirty="0" smtClean="0"/>
            </a:br>
            <a:r>
              <a:rPr lang="en-US" sz="4000" b="1" dirty="0" smtClean="0">
                <a:latin typeface="Lucida Sans Unicode" pitchFamily="34" charset="0"/>
                <a:cs typeface="Lucida Sans Unicode" pitchFamily="34" charset="0"/>
              </a:rPr>
              <a:t>Immediate concerns faced by such migrant workers relate to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a:bodyPr>
          <a:lstStyle/>
          <a:p>
            <a:pPr lvl="1"/>
            <a:r>
              <a:rPr lang="en-US" dirty="0" smtClean="0">
                <a:latin typeface="Arial" pitchFamily="34" charset="0"/>
                <a:cs typeface="Arial" pitchFamily="34" charset="0"/>
              </a:rPr>
              <a:t>Food, </a:t>
            </a:r>
          </a:p>
          <a:p>
            <a:pPr lvl="1"/>
            <a:r>
              <a:rPr lang="en-US" dirty="0" smtClean="0">
                <a:latin typeface="Arial" pitchFamily="34" charset="0"/>
                <a:cs typeface="Arial" pitchFamily="34" charset="0"/>
              </a:rPr>
              <a:t>Shelter, </a:t>
            </a:r>
          </a:p>
          <a:p>
            <a:pPr lvl="1"/>
            <a:r>
              <a:rPr lang="en-US" dirty="0" smtClean="0">
                <a:latin typeface="Arial" pitchFamily="34" charset="0"/>
                <a:cs typeface="Arial" pitchFamily="34" charset="0"/>
              </a:rPr>
              <a:t>Healthcare, </a:t>
            </a:r>
          </a:p>
          <a:p>
            <a:pPr lvl="1"/>
            <a:r>
              <a:rPr lang="en-US" dirty="0" smtClean="0">
                <a:latin typeface="Arial" pitchFamily="34" charset="0"/>
                <a:cs typeface="Arial" pitchFamily="34" charset="0"/>
              </a:rPr>
              <a:t>Fear of getting infected or spreading the infection,</a:t>
            </a:r>
          </a:p>
          <a:p>
            <a:pPr lvl="1"/>
            <a:r>
              <a:rPr lang="en-US" dirty="0" smtClean="0">
                <a:latin typeface="Arial" pitchFamily="34" charset="0"/>
                <a:cs typeface="Arial" pitchFamily="34" charset="0"/>
              </a:rPr>
              <a:t> Concerns about the family, </a:t>
            </a:r>
          </a:p>
          <a:p>
            <a:pPr lvl="1"/>
            <a:r>
              <a:rPr lang="en-US" dirty="0" smtClean="0">
                <a:latin typeface="Arial" pitchFamily="34" charset="0"/>
                <a:cs typeface="Arial" pitchFamily="34" charset="0"/>
              </a:rPr>
              <a:t>Loss of wages, </a:t>
            </a:r>
          </a:p>
          <a:p>
            <a:pPr lvl="1"/>
            <a:r>
              <a:rPr lang="en-US" dirty="0" smtClean="0">
                <a:latin typeface="Arial" pitchFamily="34" charset="0"/>
                <a:cs typeface="Arial" pitchFamily="34" charset="0"/>
              </a:rPr>
              <a:t>Anxiety and fear.</a:t>
            </a:r>
          </a:p>
          <a:p>
            <a:endParaRPr lang="en-US" dirty="0"/>
          </a:p>
        </p:txBody>
      </p:sp>
      <p:pic>
        <p:nvPicPr>
          <p:cNvPr id="2051" name="Picture 3" descr="C:\Users\AJAPA\Desktop\pjimage-2020-03-30T120054.312.jpg"/>
          <p:cNvPicPr>
            <a:picLocks noChangeAspect="1" noChangeArrowheads="1"/>
          </p:cNvPicPr>
          <p:nvPr/>
        </p:nvPicPr>
        <p:blipFill>
          <a:blip r:embed="rId2" cstate="print"/>
          <a:srcRect/>
          <a:stretch>
            <a:fillRect/>
          </a:stretch>
        </p:blipFill>
        <p:spPr bwMode="auto">
          <a:xfrm>
            <a:off x="2971800" y="1371600"/>
            <a:ext cx="3352800" cy="1885950"/>
          </a:xfrm>
          <a:prstGeom prst="rect">
            <a:avLst/>
          </a:prstGeom>
          <a:noFill/>
        </p:spPr>
      </p:pic>
      <p:pic>
        <p:nvPicPr>
          <p:cNvPr id="2052" name="Picture 4" descr="C:\Users\AJAPA\Desktop\download (1).jpg"/>
          <p:cNvPicPr>
            <a:picLocks noChangeAspect="1" noChangeArrowheads="1"/>
          </p:cNvPicPr>
          <p:nvPr/>
        </p:nvPicPr>
        <p:blipFill>
          <a:blip r:embed="rId3"/>
          <a:srcRect/>
          <a:stretch>
            <a:fillRect/>
          </a:stretch>
        </p:blipFill>
        <p:spPr bwMode="auto">
          <a:xfrm>
            <a:off x="6324600" y="1371600"/>
            <a:ext cx="2560637" cy="1905000"/>
          </a:xfrm>
          <a:prstGeom prst="rect">
            <a:avLst/>
          </a:prstGeom>
          <a:noFill/>
        </p:spPr>
      </p:pic>
      <p:pic>
        <p:nvPicPr>
          <p:cNvPr id="2053" name="Picture 5" descr="C:\Users\AJAPA\Desktop\images (2).jpg"/>
          <p:cNvPicPr>
            <a:picLocks noChangeAspect="1" noChangeArrowheads="1"/>
          </p:cNvPicPr>
          <p:nvPr/>
        </p:nvPicPr>
        <p:blipFill>
          <a:blip r:embed="rId4"/>
          <a:srcRect/>
          <a:stretch>
            <a:fillRect/>
          </a:stretch>
        </p:blipFill>
        <p:spPr bwMode="auto">
          <a:xfrm>
            <a:off x="3733800" y="4114800"/>
            <a:ext cx="4191000" cy="1905000"/>
          </a:xfrm>
          <a:prstGeom prst="rect">
            <a:avLst/>
          </a:prstGeom>
          <a:noFill/>
        </p:spPr>
      </p:pic>
      <p:pic>
        <p:nvPicPr>
          <p:cNvPr id="7" name="Picture 6" descr="C:\Users\ollin\Downloads\SIHFW logo.PNG"/>
          <p:cNvPicPr>
            <a:picLocks noChangeAspect="1" noChangeArrowheads="1"/>
          </p:cNvPicPr>
          <p:nvPr/>
        </p:nvPicPr>
        <p:blipFill>
          <a:blip r:embed="rId5" cstate="print"/>
          <a:srcRect/>
          <a:stretch>
            <a:fillRect/>
          </a:stretch>
        </p:blipFill>
        <p:spPr bwMode="auto">
          <a:xfrm>
            <a:off x="8153400" y="0"/>
            <a:ext cx="990600" cy="1033868"/>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229600" cy="2895600"/>
          </a:xfrm>
        </p:spPr>
        <p:txBody>
          <a:bodyPr/>
          <a:lstStyle/>
          <a:p>
            <a:pPr algn="just"/>
            <a:r>
              <a:rPr lang="en-US" sz="2800" dirty="0" smtClean="0">
                <a:latin typeface="Arial" pitchFamily="34" charset="0"/>
                <a:cs typeface="Arial" pitchFamily="34" charset="0"/>
              </a:rPr>
              <a:t>Sometimes, they also face harassment and negative reactions of the local community. </a:t>
            </a:r>
          </a:p>
          <a:p>
            <a:pPr algn="just"/>
            <a:r>
              <a:rPr lang="en-US" sz="2800" dirty="0" smtClean="0">
                <a:latin typeface="Arial" pitchFamily="34" charset="0"/>
                <a:cs typeface="Arial" pitchFamily="34" charset="0"/>
              </a:rPr>
              <a:t>All this calls for strong social protection. </a:t>
            </a:r>
          </a:p>
          <a:p>
            <a:endParaRPr lang="en-US" dirty="0"/>
          </a:p>
        </p:txBody>
      </p:sp>
      <p:pic>
        <p:nvPicPr>
          <p:cNvPr id="20482" name="Picture 2" descr="C:\Users\AJAPA\Desktop\images (3).jpg"/>
          <p:cNvPicPr>
            <a:picLocks noChangeAspect="1" noChangeArrowheads="1"/>
          </p:cNvPicPr>
          <p:nvPr/>
        </p:nvPicPr>
        <p:blipFill>
          <a:blip r:embed="rId2"/>
          <a:srcRect/>
          <a:stretch>
            <a:fillRect/>
          </a:stretch>
        </p:blipFill>
        <p:spPr bwMode="auto">
          <a:xfrm>
            <a:off x="1371600" y="2286000"/>
            <a:ext cx="5638800" cy="3733800"/>
          </a:xfrm>
          <a:prstGeom prst="rect">
            <a:avLst/>
          </a:prstGeom>
          <a:noFill/>
        </p:spPr>
      </p:pic>
      <p:pic>
        <p:nvPicPr>
          <p:cNvPr id="4" name="Picture 3"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08037"/>
            <a:ext cx="8077200" cy="5592763"/>
          </a:xfrm>
        </p:spPr>
        <p:txBody>
          <a:bodyPr>
            <a:normAutofit fontScale="77500" lnSpcReduction="20000"/>
          </a:bodyPr>
          <a:lstStyle/>
          <a:p>
            <a:pPr algn="just"/>
            <a:r>
              <a:rPr lang="en-US" sz="3000" b="1" dirty="0" smtClean="0">
                <a:latin typeface="Arial" pitchFamily="34" charset="0"/>
                <a:cs typeface="Arial" pitchFamily="34" charset="0"/>
              </a:rPr>
              <a:t>As an immediate response, measures to be taken should include</a:t>
            </a:r>
            <a:r>
              <a:rPr lang="en-US" sz="3000" dirty="0" smtClean="0">
                <a:latin typeface="Arial" pitchFamily="34" charset="0"/>
                <a:cs typeface="Arial" pitchFamily="34" charset="0"/>
              </a:rPr>
              <a:t>,</a:t>
            </a:r>
          </a:p>
          <a:p>
            <a:pPr lvl="1" algn="just">
              <a:lnSpc>
                <a:spcPct val="120000"/>
              </a:lnSpc>
            </a:pPr>
            <a:r>
              <a:rPr lang="en-US" sz="3300" dirty="0" smtClean="0">
                <a:latin typeface="Arial" pitchFamily="34" charset="0"/>
                <a:cs typeface="Arial" pitchFamily="34" charset="0"/>
              </a:rPr>
              <a:t> Ensuring community shelters and </a:t>
            </a:r>
          </a:p>
          <a:p>
            <a:pPr lvl="1" algn="just">
              <a:lnSpc>
                <a:spcPct val="120000"/>
              </a:lnSpc>
            </a:pPr>
            <a:r>
              <a:rPr lang="en-US" sz="3300" dirty="0" smtClean="0">
                <a:latin typeface="Arial" pitchFamily="34" charset="0"/>
                <a:cs typeface="Arial" pitchFamily="34" charset="0"/>
              </a:rPr>
              <a:t>Community kitchens, </a:t>
            </a:r>
          </a:p>
          <a:p>
            <a:pPr lvl="1" algn="just">
              <a:lnSpc>
                <a:spcPct val="120000"/>
              </a:lnSpc>
            </a:pPr>
            <a:r>
              <a:rPr lang="en-US" sz="3300" dirty="0" smtClean="0">
                <a:latin typeface="Arial" pitchFamily="34" charset="0"/>
                <a:cs typeface="Arial" pitchFamily="34" charset="0"/>
              </a:rPr>
              <a:t>Making other relief material available, </a:t>
            </a:r>
          </a:p>
          <a:p>
            <a:pPr lvl="1" algn="just">
              <a:lnSpc>
                <a:spcPct val="120000"/>
              </a:lnSpc>
            </a:pPr>
            <a:r>
              <a:rPr lang="en-US" sz="3300" dirty="0" smtClean="0">
                <a:latin typeface="Arial" pitchFamily="34" charset="0"/>
                <a:cs typeface="Arial" pitchFamily="34" charset="0"/>
              </a:rPr>
              <a:t>Emphasizing on the need for social distancing,</a:t>
            </a:r>
          </a:p>
          <a:p>
            <a:pPr lvl="1" algn="just">
              <a:lnSpc>
                <a:spcPct val="120000"/>
              </a:lnSpc>
            </a:pPr>
            <a:r>
              <a:rPr lang="en-US" sz="3300" dirty="0" smtClean="0">
                <a:latin typeface="Arial" pitchFamily="34" charset="0"/>
                <a:cs typeface="Arial" pitchFamily="34" charset="0"/>
              </a:rPr>
              <a:t> Identification of suspected cases of infection and adherence to protocols for management of such cases, </a:t>
            </a:r>
          </a:p>
          <a:p>
            <a:pPr lvl="1" algn="just">
              <a:lnSpc>
                <a:spcPct val="120000"/>
              </a:lnSpc>
            </a:pPr>
            <a:r>
              <a:rPr lang="en-US" sz="3300" dirty="0" smtClean="0">
                <a:latin typeface="Arial" pitchFamily="34" charset="0"/>
                <a:cs typeface="Arial" pitchFamily="34" charset="0"/>
              </a:rPr>
              <a:t>Putting up mechanisms to enable them reach to the family members through telephone, video calls etc. And </a:t>
            </a:r>
          </a:p>
          <a:p>
            <a:pPr lvl="1" algn="just">
              <a:lnSpc>
                <a:spcPct val="120000"/>
              </a:lnSpc>
            </a:pPr>
            <a:r>
              <a:rPr lang="en-US" sz="3300" dirty="0" smtClean="0">
                <a:latin typeface="Arial" pitchFamily="34" charset="0"/>
                <a:cs typeface="Arial" pitchFamily="34" charset="0"/>
              </a:rPr>
              <a:t>Ensuring their physical safety. </a:t>
            </a:r>
          </a:p>
          <a:p>
            <a:endParaRPr lang="en-US" dirty="0"/>
          </a:p>
        </p:txBody>
      </p:sp>
      <p:pic>
        <p:nvPicPr>
          <p:cNvPr id="5" name="Picture 4"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b="1" dirty="0" smtClean="0">
                <a:latin typeface="Lucida Sans Unicode" pitchFamily="34" charset="0"/>
                <a:cs typeface="Lucida Sans Unicode" pitchFamily="34" charset="0"/>
              </a:rPr>
              <a:t>Understanding the issues of the migrant population- COVID-19 </a:t>
            </a: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0" y="1143000"/>
            <a:ext cx="4495800" cy="4876800"/>
          </a:xfrm>
        </p:spPr>
        <p:txBody>
          <a:bodyPr>
            <a:noAutofit/>
          </a:bodyPr>
          <a:lstStyle/>
          <a:p>
            <a:pPr algn="just">
              <a:buNone/>
            </a:pPr>
            <a:r>
              <a:rPr lang="en-US" sz="2800" dirty="0" smtClean="0">
                <a:latin typeface="Arial" pitchFamily="34" charset="0"/>
                <a:cs typeface="Arial" pitchFamily="34" charset="0"/>
              </a:rPr>
              <a:t>	Migrant workers faced with the situation of spending a few days in temporary shelters, which may be quarantine </a:t>
            </a:r>
            <a:r>
              <a:rPr lang="en-US" sz="2800" dirty="0" err="1" smtClean="0">
                <a:latin typeface="Arial" pitchFamily="34" charset="0"/>
                <a:cs typeface="Arial" pitchFamily="34" charset="0"/>
              </a:rPr>
              <a:t>centres</a:t>
            </a:r>
            <a:r>
              <a:rPr lang="en-US" sz="2800" dirty="0" smtClean="0">
                <a:latin typeface="Arial" pitchFamily="34" charset="0"/>
                <a:cs typeface="Arial" pitchFamily="34" charset="0"/>
              </a:rPr>
              <a:t>, while trying to reach to their native places, are filled with anxieties and fears stemming from various concerns, and are in need of psycho-social support. </a:t>
            </a:r>
          </a:p>
          <a:p>
            <a:pPr algn="just"/>
            <a:endParaRPr lang="en-US" sz="2800" dirty="0">
              <a:latin typeface="Arial" pitchFamily="34" charset="0"/>
              <a:cs typeface="Arial" pitchFamily="34" charset="0"/>
            </a:endParaRPr>
          </a:p>
        </p:txBody>
      </p:sp>
      <p:pic>
        <p:nvPicPr>
          <p:cNvPr id="4097" name="Picture 1" descr="C:\Users\AJAPA\Desktop\download (2).jpg"/>
          <p:cNvPicPr>
            <a:picLocks noChangeAspect="1" noChangeArrowheads="1"/>
          </p:cNvPicPr>
          <p:nvPr/>
        </p:nvPicPr>
        <p:blipFill>
          <a:blip r:embed="rId2"/>
          <a:srcRect/>
          <a:stretch>
            <a:fillRect/>
          </a:stretch>
        </p:blipFill>
        <p:spPr bwMode="auto">
          <a:xfrm>
            <a:off x="4724400" y="1295400"/>
            <a:ext cx="4114800" cy="4953000"/>
          </a:xfrm>
          <a:prstGeom prst="rect">
            <a:avLst/>
          </a:prstGeom>
          <a:noFill/>
        </p:spPr>
      </p:pic>
      <p:pic>
        <p:nvPicPr>
          <p:cNvPr id="5" name="Picture 4"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1143000"/>
          </a:xfrm>
        </p:spPr>
        <p:txBody>
          <a:bodyPr>
            <a:noAutofit/>
          </a:bodyPr>
          <a:lstStyle/>
          <a:p>
            <a:r>
              <a:rPr lang="en-US" sz="3600" b="1" dirty="0" smtClean="0">
                <a:latin typeface="Lucida Sans Unicode" pitchFamily="34" charset="0"/>
                <a:cs typeface="Lucida Sans Unicode" pitchFamily="34" charset="0"/>
              </a:rPr>
              <a:t/>
            </a:r>
            <a:br>
              <a:rPr lang="en-US" sz="3600" b="1" dirty="0" smtClean="0">
                <a:latin typeface="Lucida Sans Unicode" pitchFamily="34" charset="0"/>
                <a:cs typeface="Lucida Sans Unicode" pitchFamily="34" charset="0"/>
              </a:rPr>
            </a:br>
            <a:r>
              <a:rPr lang="en-US" sz="3600" b="1" dirty="0" smtClean="0">
                <a:latin typeface="Lucida Sans Unicode" pitchFamily="34" charset="0"/>
                <a:cs typeface="Lucida Sans Unicode" pitchFamily="34" charset="0"/>
              </a:rPr>
              <a:t>As part of such support, following measures can be adopted :</a:t>
            </a:r>
            <a:br>
              <a:rPr lang="en-US" sz="3600" b="1" dirty="0" smtClean="0">
                <a:latin typeface="Lucida Sans Unicode" pitchFamily="34" charset="0"/>
                <a:cs typeface="Lucida Sans Unicode" pitchFamily="34" charset="0"/>
              </a:rPr>
            </a:br>
            <a:endParaRPr lang="en-US" sz="3600" dirty="0">
              <a:latin typeface="Lucida Sans Unicode" pitchFamily="34" charset="0"/>
              <a:cs typeface="Lucida Sans Unicode" pitchFamily="34" charset="0"/>
            </a:endParaRPr>
          </a:p>
        </p:txBody>
      </p:sp>
      <p:sp>
        <p:nvSpPr>
          <p:cNvPr id="3" name="Content Placeholder 2"/>
          <p:cNvSpPr>
            <a:spLocks noGrp="1"/>
          </p:cNvSpPr>
          <p:nvPr>
            <p:ph idx="1"/>
          </p:nvPr>
        </p:nvSpPr>
        <p:spPr>
          <a:xfrm>
            <a:off x="533400" y="990600"/>
            <a:ext cx="8382000" cy="3429000"/>
          </a:xfrm>
        </p:spPr>
        <p:txBody>
          <a:bodyPr>
            <a:noAutofit/>
          </a:bodyPr>
          <a:lstStyle/>
          <a:p>
            <a:pPr algn="just"/>
            <a:r>
              <a:rPr lang="en-US" sz="2400" dirty="0" smtClean="0">
                <a:latin typeface="Arial" pitchFamily="34" charset="0"/>
                <a:cs typeface="Arial" pitchFamily="34" charset="0"/>
              </a:rPr>
              <a:t>Treat everyone migrant worker with dignity, respect, empathy and compassion</a:t>
            </a:r>
          </a:p>
          <a:p>
            <a:pPr algn="just"/>
            <a:r>
              <a:rPr lang="en-US" sz="2400" dirty="0" smtClean="0">
                <a:latin typeface="Arial" pitchFamily="34" charset="0"/>
                <a:cs typeface="Arial" pitchFamily="34" charset="0"/>
              </a:rPr>
              <a:t> Listen to their concerns patiently and understand their problems</a:t>
            </a:r>
          </a:p>
          <a:p>
            <a:pPr algn="just"/>
            <a:r>
              <a:rPr lang="en-US" sz="2400" dirty="0" smtClean="0">
                <a:latin typeface="Arial" pitchFamily="34" charset="0"/>
                <a:cs typeface="Arial" pitchFamily="34" charset="0"/>
              </a:rPr>
              <a:t>Recognize specific and varied needs for each person/family. There is no generalization.</a:t>
            </a:r>
          </a:p>
          <a:p>
            <a:pPr algn="just"/>
            <a:r>
              <a:rPr lang="en-US" sz="2400" dirty="0" smtClean="0">
                <a:latin typeface="Arial" pitchFamily="34" charset="0"/>
                <a:cs typeface="Arial" pitchFamily="34" charset="0"/>
              </a:rPr>
              <a:t> Help them to acknowledge that this is an unusual situation of uncertainty and reassure them that the situation is transient and not going to last long. Normal life is going to resume soon.</a:t>
            </a:r>
          </a:p>
          <a:p>
            <a:pPr algn="r">
              <a:buNone/>
            </a:pPr>
            <a:endParaRPr lang="en-US" sz="2000" b="1" dirty="0" smtClean="0"/>
          </a:p>
          <a:p>
            <a:pPr algn="r">
              <a:buNone/>
            </a:pPr>
            <a:r>
              <a:rPr lang="en-US" sz="2400" b="1" dirty="0" err="1" smtClean="0">
                <a:latin typeface="Arial" pitchFamily="34" charset="0"/>
                <a:cs typeface="Arial" pitchFamily="34" charset="0"/>
              </a:rPr>
              <a:t>Contd</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p:txBody>
      </p:sp>
      <p:pic>
        <p:nvPicPr>
          <p:cNvPr id="21506" name="Picture 2" descr="C:\Users\AJAPA\Desktop\worker.jpg"/>
          <p:cNvPicPr>
            <a:picLocks noChangeAspect="1" noChangeArrowheads="1"/>
          </p:cNvPicPr>
          <p:nvPr/>
        </p:nvPicPr>
        <p:blipFill>
          <a:blip r:embed="rId2"/>
          <a:srcRect/>
          <a:stretch>
            <a:fillRect/>
          </a:stretch>
        </p:blipFill>
        <p:spPr bwMode="auto">
          <a:xfrm>
            <a:off x="304800" y="4953000"/>
            <a:ext cx="6858000" cy="1905000"/>
          </a:xfrm>
          <a:prstGeom prst="rect">
            <a:avLst/>
          </a:prstGeom>
          <a:noFill/>
        </p:spPr>
      </p:pic>
      <p:pic>
        <p:nvPicPr>
          <p:cNvPr id="5" name="Picture 4" descr="C:\Users\ollin\Downloads\SIHFW logo.PNG"/>
          <p:cNvPicPr>
            <a:picLocks noChangeAspect="1" noChangeArrowheads="1"/>
          </p:cNvPicPr>
          <p:nvPr/>
        </p:nvPicPr>
        <p:blipFill>
          <a:blip r:embed="rId3" cstate="print"/>
          <a:srcRect/>
          <a:stretch>
            <a:fillRect/>
          </a:stretch>
        </p:blipFill>
        <p:spPr bwMode="auto">
          <a:xfrm>
            <a:off x="8153400" y="0"/>
            <a:ext cx="990600" cy="1033868"/>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382000" cy="6629400"/>
          </a:xfrm>
        </p:spPr>
        <p:txBody>
          <a:bodyPr>
            <a:noAutofit/>
          </a:bodyPr>
          <a:lstStyle/>
          <a:p>
            <a:pPr algn="just"/>
            <a:r>
              <a:rPr lang="en-US" sz="2800" dirty="0" smtClean="0">
                <a:latin typeface="Arial" pitchFamily="34" charset="0"/>
                <a:cs typeface="Arial" pitchFamily="34" charset="0"/>
              </a:rPr>
              <a:t>Be prepared with all the information about possible sources of help. Inform them about the support being extended by Central Government, State Governments/ NGOs/ health care systems etc.</a:t>
            </a:r>
          </a:p>
          <a:p>
            <a:pPr algn="just"/>
            <a:r>
              <a:rPr lang="en-US" sz="2800" dirty="0" smtClean="0">
                <a:latin typeface="Arial" pitchFamily="34" charset="0"/>
                <a:cs typeface="Arial" pitchFamily="34" charset="0"/>
              </a:rPr>
              <a:t> Emphasize on the importance of their staying in their present location and how mass movement could greatly and adversely affect all efforts to contain the virus.</a:t>
            </a:r>
          </a:p>
          <a:p>
            <a:pPr algn="just"/>
            <a:r>
              <a:rPr lang="en-US" sz="2800" dirty="0" smtClean="0">
                <a:latin typeface="Arial" pitchFamily="34" charset="0"/>
                <a:cs typeface="Arial" pitchFamily="34" charset="0"/>
              </a:rPr>
              <a:t> Make them realize their importance in the community and appreciate their contributions for the society.</a:t>
            </a:r>
          </a:p>
          <a:p>
            <a:pPr algn="r">
              <a:buNone/>
            </a:pPr>
            <a:r>
              <a:rPr lang="en-US" sz="2800" b="1" dirty="0" err="1" smtClean="0">
                <a:latin typeface="Arial" pitchFamily="34" charset="0"/>
                <a:cs typeface="Arial" pitchFamily="34" charset="0"/>
              </a:rPr>
              <a:t>Contd</a:t>
            </a:r>
            <a:r>
              <a:rPr lang="en-US" sz="2800" b="1" dirty="0" smtClean="0">
                <a:latin typeface="Arial" pitchFamily="34" charset="0"/>
                <a:cs typeface="Arial" pitchFamily="34" charset="0"/>
              </a:rPr>
              <a:t>….</a:t>
            </a:r>
            <a:endParaRPr lang="en-US" sz="2800" b="1" dirty="0">
              <a:latin typeface="Arial" pitchFamily="34" charset="0"/>
              <a:cs typeface="Arial" pitchFamily="34" charset="0"/>
            </a:endParaRPr>
          </a:p>
        </p:txBody>
      </p:sp>
      <p:pic>
        <p:nvPicPr>
          <p:cNvPr id="4" name="Picture 3"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644</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Psychosocial issues among migrants during Covid-19 </vt:lpstr>
      <vt:lpstr>  </vt:lpstr>
      <vt:lpstr>Slide 3</vt:lpstr>
      <vt:lpstr> Immediate concerns faced by such migrant workers relate to  </vt:lpstr>
      <vt:lpstr>Slide 5</vt:lpstr>
      <vt:lpstr>Slide 6</vt:lpstr>
      <vt:lpstr>Understanding the issues of the migrant population- COVID-19 </vt:lpstr>
      <vt:lpstr> As part of such support, following measures can be adopted : </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ISSUES AMONG MIGRANTS DURING COVID-19 </dc:title>
  <dc:creator>AJAPA</dc:creator>
  <cp:lastModifiedBy>Aashish Khandelwal</cp:lastModifiedBy>
  <cp:revision>31</cp:revision>
  <dcterms:created xsi:type="dcterms:W3CDTF">2006-08-16T00:00:00Z</dcterms:created>
  <dcterms:modified xsi:type="dcterms:W3CDTF">2020-05-12T05:37:46Z</dcterms:modified>
</cp:coreProperties>
</file>